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294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25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75685110b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9" name="MasterShapeName?linknodeid=975bc5692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c76ffdd?pid=75685110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83726cef1?pid=3ec76ffdd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printing.在未来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80年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，我们的生活可能会被3D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打印彻底改变。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教材P38</a:t>
            </a:r>
            <a:endParaRPr lang="en-US" altLang="zh-CN" dirty="0"/>
          </a:p>
        </p:txBody>
      </p:sp>
      <p:pic>
        <p:nvPicPr>
          <p:cNvPr id="4" name="P_5_BD#83726cef1?pid=3ec76ffdd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ac5f0d8eb?pid=3ec76ffdd&amp;color=0,55,96&amp;vtp=1&amp;bbb=1&amp;hb=1"/>
          <p:cNvSpPr/>
          <p:nvPr/>
        </p:nvSpPr>
        <p:spPr>
          <a:xfrm>
            <a:off x="502920" y="3373882"/>
            <a:ext cx="10570464" cy="1160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的范围；在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那边；迟于；无法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；除</a:t>
            </a:r>
            <a:r>
              <a:rPr lang="en-US" altLang="zh-CN" sz="2200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以外</a:t>
            </a:r>
          </a:p>
          <a:p>
            <a:pPr>
              <a:lnSpc>
                <a:spcPts val="3900"/>
              </a:lnSpc>
            </a:pP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用于否定句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3317804b6?pid=ac5f0d8eb&amp;color=0,55,96&amp;vtp=1&amp;bbb=1&amp;hb=1"/>
              <p:cNvSpPr/>
              <p:nvPr/>
            </p:nvSpPr>
            <p:spPr>
              <a:xfrm>
                <a:off x="502920" y="4376786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Two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blocks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school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field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boys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football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离我们学校两个街区远的地方有个男孩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们踢足球的球场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know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I'll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next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three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weeks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我知道我未来三周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要干什么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但再往后我还没有想过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P_6_BD#3317804b6?pid=ac5f0d8e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76786"/>
                <a:ext cx="10570464" cy="1676400"/>
              </a:xfrm>
              <a:prstGeom prst="rect">
                <a:avLst/>
              </a:prstGeom>
              <a:blipFill>
                <a:blip r:embed="rId4"/>
                <a:stretch>
                  <a:fillRect l="-1384" r="-1269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317804b6?pid=ac5f0d8eb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3317804b6?pid=ac5f0d8eb&amp;color=0,55,96&amp;mp=1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description/words无法形容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;难以言表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power/imagination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超出某人的能力/想象力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recognition/repair/belief/expression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无法辨认/修理/相信/表达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毫无疑问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无与伦比；举世无双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expectation/beyond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出乎意料；比预期的更好/更多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midnight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午夜以后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超出某人的理解能力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reach/beyond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某人够不着；超出某人的能力范围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；超过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3317804b6?pid=ac5f0d8eb&amp;color=0,55,96&amp;mp=1&amp;vtp=1&amp;bt=1&amp;bbb=1&amp;hb=1"/>
              <p:cNvSpPr/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evidence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proves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doubt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innocent.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证据表明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他确实是无辜的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John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well,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succeeded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expectation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我们料到约翰会干得不错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没想到他竟取得了出乎意料的成功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concepts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explained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freshmen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这本书中解释的概念新生无法理解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adds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program's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benefits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nutrition.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她补充说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该项目的好处不仅仅在于营养方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面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3317804b6?pid=ac5f0d8eb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blipFill>
                <a:blip r:embed="rId3"/>
                <a:stretch>
                  <a:fillRect l="-1384" r="-346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317804b6?pid=ac5f0d8eb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.但是人们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目前已经取得的最重大的成功可能是医学方面的。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教材P38</a:t>
            </a:r>
            <a:endParaRPr lang="en-US" altLang="zh-CN" dirty="0"/>
          </a:p>
        </p:txBody>
      </p:sp>
      <p:pic>
        <p:nvPicPr>
          <p:cNvPr id="3" name="P_6_BD#3317804b6?pid=ac5f0d8eb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69ebae66f?pid=3ec76ffdd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#b75589e39?sp=1&amp;pid=69ebae66f&amp;color=0,55,96&amp;vtp=1&amp;bbb=1&amp;hb=1"/>
          <p:cNvSpPr/>
          <p:nvPr/>
        </p:nvSpPr>
        <p:spPr>
          <a:xfrm>
            <a:off x="502920" y="3288081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❶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重要的；影响深远的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春节被认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为是中国人一年中最重要的节日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b75589e39?sp=1&amp;pid=69ebae66f&amp;color=0,55,96&amp;vtp=1&amp;bt=1&amp;bbb=1&amp;hb=1"/>
              <p:cNvSpPr/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❷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相当数量的；显著的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spending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amount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fruitless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efforts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multitask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他们同时执行多项任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务时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耗费了大量时间却徒劳无益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temperature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statistically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从统计角度来看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气温的上升并不明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朗文当代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①significance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.重要性；意义；意思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sth重视某物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significant）意义重大的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parents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attach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significance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education.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她的父母都非常重视教育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discovery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drug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suffering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heart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problems.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这种新药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的发现对心脏病患者来说意义重大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b75589e39?sp=1&amp;pid=69ebae66f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blipFill>
                <a:blip r:embed="rId3"/>
                <a:stretch>
                  <a:fillRect l="-1384" r="-1384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b75589e39?pid=69ebae66f&amp;color=0,55,96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76409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b75589e39?pid=69ebae66f&amp;color=0,55,96&amp;vtp=1&amp;bt=1&amp;bbb=1&amp;hb=1"/>
              <p:cNvSpPr/>
              <p:nvPr/>
            </p:nvSpPr>
            <p:spPr>
              <a:xfrm>
                <a:off x="502920" y="1512000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②significantly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.重大地；显著地；值得注意的是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instance,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average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obtained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estimates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discussion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groups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significantly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accurate.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例如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从四个五人讨论组的估计中得到的平均值明显更准确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改编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b75589e39?pid=69ebae66f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1257300"/>
              </a:xfrm>
              <a:prstGeom prst="rect">
                <a:avLst/>
              </a:prstGeom>
              <a:blipFill>
                <a:blip r:embed="rId3"/>
                <a:stretch>
                  <a:fillRect l="-1384" b="-97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75589e39?pid=69ebae66f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benefiting—in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Brazil,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3D-printed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turtle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fire!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受益者不仅仅是人类，在巴西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，人们为一只在森林火灾中受伤的龟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制作了一个新的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3D打印龟壳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教材P38</a:t>
            </a:r>
            <a:endParaRPr lang="en-US" altLang="zh-CN" dirty="0"/>
          </a:p>
        </p:txBody>
      </p:sp>
      <p:pic>
        <p:nvPicPr>
          <p:cNvPr id="3" name="P_6_BD#b75589e39?pid=69ebae66f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90db61c3d?pid=3ec76ffdd&amp;color=0,55,96&amp;vtp=1&amp;bbb=1"/>
          <p:cNvSpPr/>
          <p:nvPr/>
        </p:nvSpPr>
        <p:spPr>
          <a:xfrm>
            <a:off x="502920" y="31981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.使受伤，弄伤；伤害</a:t>
            </a:r>
            <a:endParaRPr lang="en-US" altLang="zh-CN" sz="2200" dirty="0"/>
          </a:p>
        </p:txBody>
      </p:sp>
      <p:sp>
        <p:nvSpPr>
          <p:cNvPr id="6" name="P_6_BD#9e8398302?pid=90db61c3d&amp;color=0,55,96&amp;vtp=1&amp;bbb=1"/>
          <p:cNvSpPr/>
          <p:nvPr/>
        </p:nvSpPr>
        <p:spPr>
          <a:xfrm>
            <a:off x="502920" y="369448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她在事故中伤了胳膊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health/reputation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损害某人的健康/名誉</a:t>
            </a:r>
            <a:endParaRPr lang="en-US" altLang="zh-CN" sz="1800" dirty="0"/>
          </a:p>
        </p:txBody>
      </p:sp>
      <p:pic>
        <p:nvPicPr>
          <p:cNvPr id="7" name="P_6_BD#9e8398302?pid=90db61c3d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46473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e8398302?pid=90db61c3d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9e8398302?pid=90db61c3d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.受伤的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；委屈的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injured伤者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be/get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seriously/slightly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受重伤/轻伤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伤者被紧急送往医院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②injury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.［C,U］（身体上的）伤；损伤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［U］（情感上的）伤害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精神伤害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9e8398302?pid=90db61c3d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9e8398302?pid=90db61c3d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hurt和wound的用法区别</a:t>
            </a:r>
            <a:endParaRPr lang="en-US" altLang="zh-CN" sz="100" dirty="0"/>
          </a:p>
        </p:txBody>
      </p:sp>
      <p:graphicFrame>
        <p:nvGraphicFramePr>
          <p:cNvPr id="20" name="P_6_BD#9e8398302?colgroup=3,41&amp;pid=90db61c3d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6739"/>
              </p:ext>
            </p:extLst>
          </p:nvPr>
        </p:nvGraphicFramePr>
        <p:xfrm>
          <a:off x="502920" y="1993965"/>
          <a:ext cx="10543032" cy="3379788"/>
        </p:xfrm>
        <a:graphic>
          <a:graphicData uri="http://schemas.openxmlformats.org/drawingml/2006/table">
            <a:tbl>
              <a:tblPr/>
              <a:tblGrid>
                <a:gridCol w="1014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8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199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混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用法及例句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injure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尤指因意外事故使身体某部位受到伤害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强调身体部位受到损伤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Five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people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injured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crash.撞车事故中有五人受伤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4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hurt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指对身体造成伤害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一般会引起疼痛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也指情感方面受伤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日常英语中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hurt更常用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Emma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hurt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back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fell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horse.埃玛从马上摔下来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背部受了伤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words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hurt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me.她的话伤害了我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wound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尤指在战争或殴打中受到刀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枪等武器的伤害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bullet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wounded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him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shoulder.子弹打伤了他的肩膀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e8398302?pid=90db61c3d&amp;color=0,55,96&amp;mp=1&amp;vtp=1&amp;bt=1&amp;bbb=1&amp;hb=1"/>
          <p:cNvSpPr/>
          <p:nvPr/>
        </p:nvSpPr>
        <p:spPr>
          <a:xfrm>
            <a:off x="502920" y="1512000"/>
            <a:ext cx="10570464" cy="2069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biologist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Charles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Darwin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（1809—1882）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Species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selection.英国生物学家查尔斯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·达尔文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1809—1882）因他的著作《物种起源》而最为人所知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，在这本书里他解释了由于自然选择而引起的物种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变化。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教材P40</a:t>
            </a:r>
            <a:endParaRPr lang="en-US" altLang="zh-CN" dirty="0"/>
          </a:p>
        </p:txBody>
      </p:sp>
      <p:pic>
        <p:nvPicPr>
          <p:cNvPr id="3" name="P_6_BD#9e8398302?pid=90db61c3d&amp;color=0,55,96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15842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7921450a?pid=3ec76ffdd&amp;color=0,55,96&amp;vtp=1&amp;bbb=1"/>
          <p:cNvSpPr/>
          <p:nvPr/>
        </p:nvSpPr>
        <p:spPr>
          <a:xfrm>
            <a:off x="502920" y="36045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#f4d6bc77e?pid=77921450a&amp;color=0,55,96&amp;vtp=1&amp;bbb=1"/>
          <p:cNvSpPr/>
          <p:nvPr/>
        </p:nvSpPr>
        <p:spPr>
          <a:xfrm>
            <a:off x="502920" y="41008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rigin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background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47766f28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947766f28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f4d6bc77e?sp=1&amp;pid=77921450a&amp;color=0,55,96&amp;mp=1&amp;vtp=1&amp;bt=1&amp;bbb=1"/>
              <p:cNvSpPr/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❶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起源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；起因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words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English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language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French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origin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英语中的许多单词源于法语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❷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出身；血统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Over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80%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3.6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million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European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origin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360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万人中有超过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80%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的人具有欧洲血统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①originate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常和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in/from/with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连用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）发源；起源；发端于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.创立；创建；发明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medicines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originate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tropical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plants.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我们的许多药物源自热带植物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f4d6bc77e?sp=1&amp;pid=77921450a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blipFill>
                <a:blip r:embed="rId3"/>
                <a:stretch>
                  <a:fillRect l="-1384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6_BD#f4d6bc77e?pid=77921450a&amp;color=0,55,96&amp;mp=1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23462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4d6bc77e?pid=77921450a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仅用于名词前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）原作的；最初的，原先的；新颖的，独创的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.［C］原作；原稿；原件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总之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阅读原著比观看由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此改编的电影更好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这是用该语言写成的最具独创性和想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象力的作品之一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copy,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我将留一份副本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把原件给你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.最初；原来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originator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.创始人；发明者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4d6bc77e?pid=77921450a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Currently,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Alzheimer's,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quality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disease.目前，阿尔茨海默病还没有治愈的方法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，但是科学家们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正在研究提高阿尔茨海默病患者生活质量的方法。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dirty="0"/>
          </a:p>
        </p:txBody>
      </p:sp>
      <p:pic>
        <p:nvPicPr>
          <p:cNvPr id="3" name="P_6_BD#f4d6bc77e?pid=77921450a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473f410a?pid=3ec76ffdd&amp;color=0,55,96&amp;vtp=1&amp;bbb=1"/>
          <p:cNvSpPr/>
          <p:nvPr/>
        </p:nvSpPr>
        <p:spPr>
          <a:xfrm>
            <a:off x="502920" y="31981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endParaRPr lang="en-US" altLang="zh-CN" sz="2200" dirty="0"/>
          </a:p>
        </p:txBody>
      </p:sp>
      <p:sp>
        <p:nvSpPr>
          <p:cNvPr id="6" name="P_6#2b87daa6d?sp=1&amp;pid=8473f410a&amp;color=0,55,96&amp;vtp=1&amp;bbb=1"/>
          <p:cNvSpPr/>
          <p:nvPr/>
        </p:nvSpPr>
        <p:spPr>
          <a:xfrm>
            <a:off x="502920" y="3694481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❶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.药剂；疗法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；对策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治愈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的方法；解决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的对策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还没有能治愈癌症的方法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2b87daa6d?pid=8473f410a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6996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b87daa6d?sp=1&amp;pid=8473f410a&amp;color=0,55,96&amp;vtp=1&amp;bt=1&amp;bb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❷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.治愈；解决（问题）；矫正，改正（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某人的不良行为）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sth治好某人的某种病；矫正某人的某种不良行为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这种疾病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90%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的患者都可以被治愈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父母努力让他们的孩子改掉坏习惯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2b87daa6d?pid=8473f410a&amp;color=0,55,96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2b87daa6d?pid=8473f410a&amp;color=0,55,96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2b87daa6d?pid=8473f410a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和treat的用法区别</a:t>
            </a:r>
            <a:endParaRPr lang="en-US" altLang="zh-CN" sz="100" dirty="0"/>
          </a:p>
        </p:txBody>
      </p:sp>
      <p:graphicFrame>
        <p:nvGraphicFramePr>
          <p:cNvPr id="26" name="P_6_BD#2b87daa6d?colgroup=4,40&amp;pid=8473f410a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169826"/>
              </p:ext>
            </p:extLst>
          </p:nvPr>
        </p:nvGraphicFramePr>
        <p:xfrm>
          <a:off x="502920" y="1993965"/>
          <a:ext cx="10543032" cy="3349562"/>
        </p:xfrm>
        <a:graphic>
          <a:graphicData uri="http://schemas.openxmlformats.org/drawingml/2006/table">
            <a:tbl>
              <a:tblPr/>
              <a:tblGrid>
                <a:gridCol w="1216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6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用法及例句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4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.治愈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治好（疾病或病人）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指治愈某种疾病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强调结果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doctors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cured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illness.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医生治好了她的病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70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.治疗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医治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指进行治疗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不含“治好”的意思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强调过程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常用搭配：treat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sb/sth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（用某物治疗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某人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/某物）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名词形式为treatment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treat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such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bleeding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press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firmly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wound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治疗这种流血的最好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方法就是将伤口用力压住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fceb73fe?pid=975bc569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现在完成时的被动语态</a:t>
            </a:r>
            <a:endParaRPr lang="en-US" altLang="zh-CN" sz="2200" dirty="0"/>
          </a:p>
        </p:txBody>
      </p:sp>
      <p:sp>
        <p:nvSpPr>
          <p:cNvPr id="3" name="P_5#b019098b0?sp=1&amp;pid=bfceb73fe&amp;color=0,55,96&amp;vtp=1&amp;bb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现在完成时的被动语态的基本构成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/has+been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+动词的过去分词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现在完成时的被动语态的各种形式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（1）现在完成时的被动语态的肯定句句型：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主语+have/has+been+done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high-speed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exported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continents.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迄今为止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中国的高铁产品和技术已出口到六大洲近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个国家和地区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019098b0?sp=1&amp;pid=bfceb73fe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（2）现在完成时的被动语态的否定句句型：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主语+have/has+not+been+done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hasn't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作业还没做完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espite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hasn't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尽管进行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了前几轮的会谈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双方到目前为止还是没有达成协议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（3）现在完成时的被动语态的一般疑问句句型：Have/Has+主语+been+done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买新电脑了吗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（4）现在完成时的被动语态的特殊疑问句句型:“疑问词+have/has+主语+been+done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）?”或“疑问词+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主语+have/has+been+done（+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）？”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这个区域已经建了多少栋大楼了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019098b0?pid=bfceb73fe&amp;color=0,55,96&amp;vtp=1&amp;bt=1&amp;bbb=1&amp;hb=1"/>
          <p:cNvSpPr/>
          <p:nvPr/>
        </p:nvSpPr>
        <p:spPr>
          <a:xfrm>
            <a:off x="502920" y="1517904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在完成时的被动语态有两种主要用法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：表示被动的动作发生在过去，强调对现在造成的影响或结果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示一个被动的动作或状态始于过去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，持续到现在，并有可能继续持续下去，常与for或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since引导的时间状语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，或用于how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long句型中。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nfortunately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industrialisation,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polluted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不幸的是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着工业化的发展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环境被污染了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自从他来到中国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他的中文进步了很多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《巩固练》L27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2d0e3646.fixed?pid=947766f28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12d0e3646.fixed?pid=947766f28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baa88b311?pid=12d0e3646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对应练习见《巩固练》L27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现在完成时的被动语态等。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能恰当运用现在完成时的被动语态描述事件；能够讲述发明背后的故事。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58102016?pid=75685110b&amp;color=0,55,96&amp;vtp=1&amp;bt=1&amp;bbb=1"/>
          <p:cNvSpPr/>
          <p:nvPr/>
        </p:nvSpPr>
        <p:spPr>
          <a:xfrm>
            <a:off x="502920" y="1508760"/>
            <a:ext cx="10570464" cy="4627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4fb4ef00c?sp=1&amp;pid=e58102016&amp;color=0,55,96&amp;vtp=1&amp;bbb=1"/>
          <p:cNvSpPr/>
          <p:nvPr/>
        </p:nvSpPr>
        <p:spPr>
          <a:xfrm>
            <a:off x="502920" y="2019206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Gregorian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1582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年起在西方使用的历法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阴历</a:t>
            </a:r>
            <a:endParaRPr lang="en-US" altLang="zh-CN" sz="1800" dirty="0"/>
          </a:p>
        </p:txBody>
      </p:sp>
      <p:sp>
        <p:nvSpPr>
          <p:cNvPr id="4" name="QB_5_AN.2_1#4fb4ef00c.blank?pid=e58102016&amp;color=0,55,96&amp;vpa=1&amp;vtp=1&amp;bbb=1"/>
          <p:cNvSpPr/>
          <p:nvPr/>
        </p:nvSpPr>
        <p:spPr>
          <a:xfrm>
            <a:off x="2496026" y="1990758"/>
            <a:ext cx="13096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公历，阳历</a:t>
            </a:r>
            <a:endParaRPr lang="en-US" altLang="zh-CN" dirty="0"/>
          </a:p>
        </p:txBody>
      </p:sp>
      <p:sp>
        <p:nvSpPr>
          <p:cNvPr id="5" name="QB_5_AN.3_1#4fb4ef00c.blank?pid=e58102016&amp;color=0,55,96&amp;vpa=2&amp;vtp=1&amp;bbb=1"/>
          <p:cNvSpPr/>
          <p:nvPr/>
        </p:nvSpPr>
        <p:spPr>
          <a:xfrm>
            <a:off x="965676" y="2372520"/>
            <a:ext cx="636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endParaRPr lang="en-US" altLang="zh-CN" dirty="0"/>
          </a:p>
        </p:txBody>
      </p:sp>
      <p:sp>
        <p:nvSpPr>
          <p:cNvPr id="6" name="QB_5_AN.4_1#4fb4ef00c.blank?pid=e58102016&amp;color=0,55,96&amp;vpa=3&amp;vtp=1&amp;bbb=1"/>
          <p:cNvSpPr/>
          <p:nvPr/>
        </p:nvSpPr>
        <p:spPr>
          <a:xfrm>
            <a:off x="1778476" y="2372520"/>
            <a:ext cx="941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</a:t>
            </a:r>
            <a:endParaRPr lang="en-US" altLang="zh-CN" dirty="0"/>
          </a:p>
        </p:txBody>
      </p:sp>
      <p:sp>
        <p:nvSpPr>
          <p:cNvPr id="7" name="QB_5_BD.5_1#b8ce2965d?pid=e58102016&amp;color=0,55,96&amp;vtp=1&amp;bbb=1"/>
          <p:cNvSpPr/>
          <p:nvPr/>
        </p:nvSpPr>
        <p:spPr>
          <a:xfrm>
            <a:off x="502920" y="2796159"/>
            <a:ext cx="10570464" cy="2703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3.radium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4.Goldbach's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Conjecture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］物种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.小河，小溪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.流动；流出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.聪颖的，才华横溢的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.药剂；疗法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.治愈；解决</a:t>
            </a:r>
            <a:endParaRPr lang="en-US" altLang="zh-CN" sz="1800" dirty="0"/>
          </a:p>
        </p:txBody>
      </p:sp>
      <p:sp>
        <p:nvSpPr>
          <p:cNvPr id="8" name="QB_5_AN.6_1#b8ce2965d.blank?pid=e58102016&amp;color=0,55,96&amp;vpa=4&amp;vtp=1&amp;bbb=1"/>
          <p:cNvSpPr/>
          <p:nvPr/>
        </p:nvSpPr>
        <p:spPr>
          <a:xfrm>
            <a:off x="1975326" y="2767711"/>
            <a:ext cx="22240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实地研究，实地调研</a:t>
            </a:r>
            <a:endParaRPr lang="en-US" altLang="zh-CN" dirty="0"/>
          </a:p>
        </p:txBody>
      </p:sp>
      <p:sp>
        <p:nvSpPr>
          <p:cNvPr id="10" name="QB_5_AN.8_1#b8ce2965d.blank?pid=e58102016&amp;color=0,55,96&amp;vpa=5&amp;vtp=1&amp;bbb=1"/>
          <p:cNvSpPr/>
          <p:nvPr/>
        </p:nvSpPr>
        <p:spPr>
          <a:xfrm>
            <a:off x="1613376" y="3161411"/>
            <a:ext cx="22240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镭（一种化学元素）</a:t>
            </a:r>
            <a:endParaRPr lang="en-US" altLang="zh-CN" dirty="0"/>
          </a:p>
        </p:txBody>
      </p:sp>
      <p:sp>
        <p:nvSpPr>
          <p:cNvPr id="12" name="QB_5_AN.10_1#b8ce2965d.blank?pid=e58102016&amp;color=0,55,96&amp;vpa=6&amp;vtp=1&amp;bbb=1"/>
          <p:cNvSpPr/>
          <p:nvPr/>
        </p:nvSpPr>
        <p:spPr>
          <a:xfrm>
            <a:off x="2931001" y="3555111"/>
            <a:ext cx="1538288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哥德巴赫猜想</a:t>
            </a:r>
            <a:endParaRPr lang="en-US" altLang="zh-CN" dirty="0"/>
          </a:p>
        </p:txBody>
      </p:sp>
      <p:sp>
        <p:nvSpPr>
          <p:cNvPr id="14" name="QB_5_AN.12_1#b8ce2965d.blank?pid=e58102016&amp;color=0,55,96&amp;vpa=7&amp;vtp=1&amp;bbb=1"/>
          <p:cNvSpPr/>
          <p:nvPr/>
        </p:nvSpPr>
        <p:spPr>
          <a:xfrm>
            <a:off x="692626" y="3936111"/>
            <a:ext cx="827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species</a:t>
            </a:r>
            <a:endParaRPr lang="en-US" altLang="zh-CN" dirty="0"/>
          </a:p>
        </p:txBody>
      </p:sp>
      <p:sp>
        <p:nvSpPr>
          <p:cNvPr id="15" name="QB_5_AN.13_1#b8ce2965d.blank?pid=e58102016&amp;color=0,55,96&amp;vpa=8&amp;vtp=1&amp;bbb=1"/>
          <p:cNvSpPr/>
          <p:nvPr/>
        </p:nvSpPr>
        <p:spPr>
          <a:xfrm>
            <a:off x="2356326" y="3936111"/>
            <a:ext cx="827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species</a:t>
            </a:r>
            <a:endParaRPr lang="en-US" altLang="zh-CN" dirty="0"/>
          </a:p>
        </p:txBody>
      </p:sp>
      <p:sp>
        <p:nvSpPr>
          <p:cNvPr id="17" name="QB_5_AN.15_1#b8ce2965d.blank?pid=e58102016&amp;color=0,55,96&amp;vpa=9&amp;vtp=1&amp;bbb=1"/>
          <p:cNvSpPr/>
          <p:nvPr/>
        </p:nvSpPr>
        <p:spPr>
          <a:xfrm>
            <a:off x="667226" y="4342511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stream</a:t>
            </a:r>
            <a:endParaRPr lang="en-US" altLang="zh-CN" dirty="0"/>
          </a:p>
        </p:txBody>
      </p:sp>
      <p:sp>
        <p:nvSpPr>
          <p:cNvPr id="19" name="QB_5_AN.17_1#b8ce2965d.blank?pid=e58102016&amp;color=0,55,96&amp;vpa=10&amp;vtp=1&amp;bbb=1"/>
          <p:cNvSpPr/>
          <p:nvPr/>
        </p:nvSpPr>
        <p:spPr>
          <a:xfrm>
            <a:off x="667226" y="4736211"/>
            <a:ext cx="890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brilliant</a:t>
            </a:r>
            <a:endParaRPr lang="en-US" altLang="zh-CN" dirty="0"/>
          </a:p>
        </p:txBody>
      </p:sp>
      <p:sp>
        <p:nvSpPr>
          <p:cNvPr id="21" name="QB_5_AN.19_1#b8ce2965d.blank?pid=e58102016&amp;color=0,55,96&amp;vpa=11&amp;vtp=1&amp;bbb=1"/>
          <p:cNvSpPr/>
          <p:nvPr/>
        </p:nvSpPr>
        <p:spPr>
          <a:xfrm>
            <a:off x="654526" y="5117973"/>
            <a:ext cx="560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endParaRPr lang="en-US" altLang="zh-CN" dirty="0"/>
          </a:p>
        </p:txBody>
      </p:sp>
      <p:sp>
        <p:nvSpPr>
          <p:cNvPr id="22" name="QB_5_BD.20_1#363523e23?sp=1&amp;pid=e58102016&amp;color=0,55,96&amp;vtp=1&amp;bbb=1"/>
          <p:cNvSpPr/>
          <p:nvPr/>
        </p:nvSpPr>
        <p:spPr>
          <a:xfrm>
            <a:off x="502920" y="548855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.被动的；消极的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.主动的；积极的</a:t>
            </a:r>
            <a:endParaRPr lang="en-US" altLang="zh-CN" sz="1800" dirty="0"/>
          </a:p>
        </p:txBody>
      </p:sp>
      <p:sp>
        <p:nvSpPr>
          <p:cNvPr id="23" name="QB_5_AN.21_1#363523e23.blank?pid=e58102016&amp;color=0,55,96&amp;vpa=12&amp;vtp=1&amp;bbb=1"/>
          <p:cNvSpPr/>
          <p:nvPr/>
        </p:nvSpPr>
        <p:spPr>
          <a:xfrm>
            <a:off x="692626" y="5447411"/>
            <a:ext cx="839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passive</a:t>
            </a:r>
            <a:endParaRPr lang="en-US" altLang="zh-CN" dirty="0"/>
          </a:p>
        </p:txBody>
      </p:sp>
      <p:sp>
        <p:nvSpPr>
          <p:cNvPr id="24" name="QB_5_AN.22_1#363523e23.blank?pid=e58102016&amp;color=0,55,96&amp;vpa=13&amp;vtp=1&amp;bbb=1"/>
          <p:cNvSpPr/>
          <p:nvPr/>
        </p:nvSpPr>
        <p:spPr>
          <a:xfrm>
            <a:off x="978376" y="5841873"/>
            <a:ext cx="712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9" grpId="0" build="p" animBg="1"/>
      <p:bldP spid="21" grpId="0" build="p" animBg="1"/>
      <p:bldP spid="23" grpId="0" build="p" animBg="1"/>
      <p:bldP spid="2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3_1#3f4d0b2e9?pid=e58102016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.无法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；非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无法辨认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超出某人的能力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dirty="0"/>
          </a:p>
        </p:txBody>
      </p:sp>
      <p:sp>
        <p:nvSpPr>
          <p:cNvPr id="3" name="QB_5_AN.24_1#3f4d0b2e9.blank?pid=e58102016&amp;color=0,55,96&amp;vpa=14&amp;vtp=1&amp;bbb=1"/>
          <p:cNvSpPr/>
          <p:nvPr/>
        </p:nvSpPr>
        <p:spPr>
          <a:xfrm>
            <a:off x="806926" y="14655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4" name="QB_5_AN.25_1#3f4d0b2e9.blank?pid=e58102016&amp;color=0,55,96&amp;vpa=15&amp;vtp=1&amp;bbb=1"/>
          <p:cNvSpPr/>
          <p:nvPr/>
        </p:nvSpPr>
        <p:spPr>
          <a:xfrm>
            <a:off x="5389467" y="14655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5" name="QB_5_AN.26_1#3f4d0b2e9.blank?pid=e58102016&amp;color=0,55,96&amp;vpa=16&amp;vtp=1&amp;bbb=1"/>
          <p:cNvSpPr/>
          <p:nvPr/>
        </p:nvSpPr>
        <p:spPr>
          <a:xfrm>
            <a:off x="6405467" y="1465580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6" name="QB_5_AN.27_1#3f4d0b2e9.blank?pid=e58102016&amp;color=0,55,96&amp;vpa=17&amp;vtp=1&amp;bbb=1"/>
          <p:cNvSpPr/>
          <p:nvPr/>
        </p:nvSpPr>
        <p:spPr>
          <a:xfrm>
            <a:off x="9047067" y="14655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7" name="QB_5_AN.28_1#3f4d0b2e9.blank?pid=e58102016&amp;color=0,55,96&amp;vpa=18&amp;vtp=1&amp;bbb=1"/>
          <p:cNvSpPr/>
          <p:nvPr/>
        </p:nvSpPr>
        <p:spPr>
          <a:xfrm>
            <a:off x="10063067" y="1478280"/>
            <a:ext cx="62706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endParaRPr lang="en-US" altLang="zh-CN" dirty="0"/>
          </a:p>
        </p:txBody>
      </p:sp>
      <p:sp>
        <p:nvSpPr>
          <p:cNvPr id="8" name="QB_5_AN.29_1#3f4d0b2e9.blank?pid=e58102016&amp;color=0,55,96&amp;vpa=19&amp;vtp=1&amp;bbb=1"/>
          <p:cNvSpPr/>
          <p:nvPr/>
        </p:nvSpPr>
        <p:spPr>
          <a:xfrm>
            <a:off x="470376" y="1863725"/>
            <a:ext cx="1385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ability/power</a:t>
            </a:r>
            <a:endParaRPr lang="en-US" altLang="zh-CN" dirty="0"/>
          </a:p>
        </p:txBody>
      </p:sp>
      <p:sp>
        <p:nvSpPr>
          <p:cNvPr id="9" name="QB_5_AN.30_1#3f4d0b2e9.blank?pid=e58102016&amp;color=0,55,96&amp;vpa=20&amp;vtp=1&amp;bbb=1"/>
          <p:cNvSpPr/>
          <p:nvPr/>
        </p:nvSpPr>
        <p:spPr>
          <a:xfrm>
            <a:off x="5372576" y="187642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超出某人的理解能力</a:t>
            </a:r>
            <a:endParaRPr lang="en-US" altLang="zh-CN" dirty="0"/>
          </a:p>
        </p:txBody>
      </p:sp>
      <p:sp>
        <p:nvSpPr>
          <p:cNvPr id="10" name="QB_5_BD.31_1#5d79aa906?sp=1&amp;pid=e58102016&amp;color=0,55,96&amp;vtp=1&amp;bbb=1"/>
          <p:cNvSpPr/>
          <p:nvPr/>
        </p:nvSpPr>
        <p:spPr>
          <a:xfrm>
            <a:off x="502920" y="2327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.例子，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实例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.立即的，立刻的</a:t>
            </a:r>
            <a:endParaRPr lang="en-US" altLang="zh-CN" sz="1800" dirty="0"/>
          </a:p>
        </p:txBody>
      </p:sp>
      <p:sp>
        <p:nvSpPr>
          <p:cNvPr id="11" name="QB_5_BD.31_2#5d79aa906?sp=1&amp;pid=e58102016&amp;color=0,55,96&amp;vtp=1&amp;bbb=1"/>
          <p:cNvSpPr/>
          <p:nvPr/>
        </p:nvSpPr>
        <p:spPr>
          <a:xfrm>
            <a:off x="502920" y="31470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.立即，马上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.一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.重要的，影响深远的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.有重大意义地；显著地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意义，重要性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.使受伤，弄伤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.伤害，损伤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.受伤的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14.chemist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.化学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.化学的</a:t>
            </a:r>
            <a:endParaRPr lang="en-US" altLang="zh-CN" sz="1800" dirty="0"/>
          </a:p>
        </p:txBody>
      </p:sp>
      <p:sp>
        <p:nvSpPr>
          <p:cNvPr id="12" name="QB_5_AN.32_1#5d79aa906.blank?pid=e58102016&amp;color=0,55,96&amp;vpa=21&amp;vtp=1&amp;bbb=1"/>
          <p:cNvSpPr/>
          <p:nvPr/>
        </p:nvSpPr>
        <p:spPr>
          <a:xfrm>
            <a:off x="760317" y="229679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</a:t>
            </a:r>
            <a:endParaRPr lang="en-US" altLang="zh-CN" dirty="0"/>
          </a:p>
        </p:txBody>
      </p:sp>
      <p:sp>
        <p:nvSpPr>
          <p:cNvPr id="13" name="QB_5_AN.33_1#5d79aa906.blank?pid=e58102016&amp;color=0,55,96&amp;vpa=22&amp;vtp=1&amp;bbb=1"/>
          <p:cNvSpPr/>
          <p:nvPr/>
        </p:nvSpPr>
        <p:spPr>
          <a:xfrm>
            <a:off x="3687667" y="229679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4" name="QB_5_AN.34_1#5d79aa906.blank?pid=e58102016&amp;color=0,55,96&amp;vpa=23&amp;vtp=1&amp;bbb=1"/>
          <p:cNvSpPr/>
          <p:nvPr/>
        </p:nvSpPr>
        <p:spPr>
          <a:xfrm>
            <a:off x="4246467" y="229679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</a:t>
            </a:r>
            <a:endParaRPr lang="en-US" altLang="zh-CN" dirty="0"/>
          </a:p>
        </p:txBody>
      </p:sp>
      <p:sp>
        <p:nvSpPr>
          <p:cNvPr id="15" name="QB_5_AN.35_1#5d79aa906.blank?pid=e58102016&amp;color=0,55,96&amp;vpa=24&amp;vtp=1&amp;bbb=1"/>
          <p:cNvSpPr/>
          <p:nvPr/>
        </p:nvSpPr>
        <p:spPr>
          <a:xfrm>
            <a:off x="1181576" y="269494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instant</a:t>
            </a:r>
            <a:endParaRPr lang="en-US" altLang="zh-CN" dirty="0"/>
          </a:p>
        </p:txBody>
      </p:sp>
      <p:sp>
        <p:nvSpPr>
          <p:cNvPr id="16" name="QB_5_AN.36_1#5d79aa906.blank?pid=e58102016&amp;color=0,55,96&amp;vpa=25&amp;vtp=1&amp;bbb=1"/>
          <p:cNvSpPr/>
          <p:nvPr/>
        </p:nvSpPr>
        <p:spPr>
          <a:xfrm>
            <a:off x="749776" y="3103880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instantly</a:t>
            </a:r>
            <a:endParaRPr lang="en-US" altLang="zh-CN" dirty="0"/>
          </a:p>
        </p:txBody>
      </p:sp>
      <p:sp>
        <p:nvSpPr>
          <p:cNvPr id="18" name="QB_5_AN.38_1#5d79aa906.blank?pid=e58102016&amp;color=0,55,96&amp;vpa=26&amp;vtp=1&amp;bbb=1"/>
          <p:cNvSpPr/>
          <p:nvPr/>
        </p:nvSpPr>
        <p:spPr>
          <a:xfrm>
            <a:off x="768826" y="3522980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endParaRPr lang="en-US" altLang="zh-CN" dirty="0"/>
          </a:p>
        </p:txBody>
      </p:sp>
      <p:sp>
        <p:nvSpPr>
          <p:cNvPr id="19" name="QB_5_AN.39_1#5d79aa906.blank?pid=e58102016&amp;color=0,55,96&amp;vpa=27&amp;vtp=1&amp;bbb=1"/>
          <p:cNvSpPr/>
          <p:nvPr/>
        </p:nvSpPr>
        <p:spPr>
          <a:xfrm>
            <a:off x="5029676" y="3522980"/>
            <a:ext cx="1309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significantly</a:t>
            </a:r>
            <a:endParaRPr lang="en-US" altLang="zh-CN" dirty="0"/>
          </a:p>
        </p:txBody>
      </p:sp>
      <p:sp>
        <p:nvSpPr>
          <p:cNvPr id="20" name="QB_5_AN.40_1#5d79aa906.blank?pid=e58102016&amp;color=0,55,96&amp;vpa=28&amp;vtp=1&amp;bbb=1"/>
          <p:cNvSpPr/>
          <p:nvPr/>
        </p:nvSpPr>
        <p:spPr>
          <a:xfrm>
            <a:off x="9493725" y="352298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23" name="QB_5_AN.42_1#5d79aa906.blank?pid=e58102016&amp;color=0,55,96&amp;vpa=29&amp;vtp=1&amp;bbb=1"/>
          <p:cNvSpPr/>
          <p:nvPr/>
        </p:nvSpPr>
        <p:spPr>
          <a:xfrm>
            <a:off x="756126" y="437388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</a:t>
            </a:r>
            <a:endParaRPr lang="en-US" altLang="zh-CN" dirty="0"/>
          </a:p>
        </p:txBody>
      </p:sp>
      <p:sp>
        <p:nvSpPr>
          <p:cNvPr id="24" name="QB_5_AN.43_1#5d79aa906.blank?pid=e58102016&amp;color=0,55,96&amp;vpa=30&amp;vtp=1&amp;bbb=1"/>
          <p:cNvSpPr/>
          <p:nvPr/>
        </p:nvSpPr>
        <p:spPr>
          <a:xfrm>
            <a:off x="3708876" y="43611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</a:t>
            </a:r>
            <a:endParaRPr lang="en-US" altLang="zh-CN" dirty="0"/>
          </a:p>
        </p:txBody>
      </p:sp>
      <p:sp>
        <p:nvSpPr>
          <p:cNvPr id="25" name="QB_5_AN.44_1#5d79aa906.blank?pid=e58102016&amp;color=0,55,96&amp;vpa=31&amp;vtp=1&amp;bbb=1"/>
          <p:cNvSpPr/>
          <p:nvPr/>
        </p:nvSpPr>
        <p:spPr>
          <a:xfrm>
            <a:off x="698976" y="47929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</a:t>
            </a:r>
            <a:endParaRPr lang="en-US" altLang="zh-CN" dirty="0"/>
          </a:p>
        </p:txBody>
      </p:sp>
      <p:sp>
        <p:nvSpPr>
          <p:cNvPr id="28" name="QB_5_AN.46_1#5d79aa906.blank?pid=e58102016&amp;color=0,55,96&amp;vpa=32&amp;vtp=1&amp;bbb=1"/>
          <p:cNvSpPr/>
          <p:nvPr/>
        </p:nvSpPr>
        <p:spPr>
          <a:xfrm>
            <a:off x="1791176" y="521208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化学家</a:t>
            </a:r>
            <a:endParaRPr lang="en-US" altLang="zh-CN" dirty="0"/>
          </a:p>
        </p:txBody>
      </p:sp>
      <p:sp>
        <p:nvSpPr>
          <p:cNvPr id="29" name="QB_5_AN.47_1#5d79aa906.blank?pid=e58102016&amp;color=0,55,96&amp;vpa=33&amp;vtp=1&amp;bbb=1"/>
          <p:cNvSpPr/>
          <p:nvPr/>
        </p:nvSpPr>
        <p:spPr>
          <a:xfrm>
            <a:off x="3404076" y="5199380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chemistry</a:t>
            </a:r>
            <a:endParaRPr lang="en-US" altLang="zh-CN" dirty="0"/>
          </a:p>
        </p:txBody>
      </p:sp>
      <p:sp>
        <p:nvSpPr>
          <p:cNvPr id="30" name="QB_5_AN.48_1#5d79aa906.blank?pid=e58102016&amp;color=0,55,96&amp;vpa=34&amp;vtp=1&amp;bbb=1"/>
          <p:cNvSpPr/>
          <p:nvPr/>
        </p:nvSpPr>
        <p:spPr>
          <a:xfrm>
            <a:off x="724376" y="561022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chemical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3" grpId="0" build="p" animBg="1"/>
      <p:bldP spid="24" grpId="0" build="p" animBg="1"/>
      <p:bldP spid="25" grpId="0" build="p" animBg="1"/>
      <p:bldP spid="28" grpId="0" build="p" animBg="1"/>
      <p:bldP spid="29" grpId="0" build="p" animBg="1"/>
      <p:bldP spid="3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10a5fced0?pid=e58102016&amp;color=0,55,96&amp;mp=1&amp;vtp=1&amp;bt=1&amp;bbb=1"/>
          <p:cNvSpPr/>
          <p:nvPr/>
        </p:nvSpPr>
        <p:spPr>
          <a:xfrm>
            <a:off x="502920" y="1508760"/>
            <a:ext cx="10570464" cy="4008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天文学家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.天文学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.生物学家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.生物学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.生物学的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.精确的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.精确地，准确地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.精确度；准确性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.小的；次要的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.少数民族；少数派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.大的；重要的；主修的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.大多数；大部分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.起源，起因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.最初的；首创的；原作的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.原作；原稿；原件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.最初，原先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.发源；创造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自然选择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.选择，挑选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.有选择的</a:t>
            </a:r>
            <a:endParaRPr lang="en-US" altLang="zh-CN" sz="1800" dirty="0"/>
          </a:p>
        </p:txBody>
      </p:sp>
      <p:sp>
        <p:nvSpPr>
          <p:cNvPr id="3" name="QB_5_AN.50_1#10a5fced0.blank?pid=e58102016&amp;color=0,55,96&amp;mp=1&amp;vpa=35&amp;vtp=1&amp;bbb=1"/>
          <p:cNvSpPr/>
          <p:nvPr/>
        </p:nvSpPr>
        <p:spPr>
          <a:xfrm>
            <a:off x="794226" y="1476565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astronomer</a:t>
            </a:r>
            <a:endParaRPr lang="en-US" altLang="zh-CN" dirty="0"/>
          </a:p>
        </p:txBody>
      </p:sp>
      <p:sp>
        <p:nvSpPr>
          <p:cNvPr id="4" name="QB_5_AN.51_1#10a5fced0.blank?pid=e58102016&amp;color=0,55,96&amp;mp=1&amp;vpa=36&amp;vtp=1&amp;bbb=1"/>
          <p:cNvSpPr/>
          <p:nvPr/>
        </p:nvSpPr>
        <p:spPr>
          <a:xfrm>
            <a:off x="3797776" y="1463865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astronomy</a:t>
            </a:r>
            <a:endParaRPr lang="en-US" altLang="zh-CN" dirty="0"/>
          </a:p>
        </p:txBody>
      </p:sp>
      <p:sp>
        <p:nvSpPr>
          <p:cNvPr id="7" name="QB_5_AN.53_1#10a5fced0.blank?pid=e58102016&amp;color=0,55,96&amp;vpa=37&amp;vtp=1&amp;bbb=1"/>
          <p:cNvSpPr/>
          <p:nvPr/>
        </p:nvSpPr>
        <p:spPr>
          <a:xfrm>
            <a:off x="794226" y="1870266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biologist</a:t>
            </a:r>
            <a:endParaRPr lang="en-US" altLang="zh-CN" dirty="0"/>
          </a:p>
        </p:txBody>
      </p:sp>
      <p:sp>
        <p:nvSpPr>
          <p:cNvPr id="8" name="QB_5_AN.54_1#10a5fced0.blank?pid=e58102016&amp;color=0,55,96&amp;vpa=38&amp;vtp=1&amp;bbb=1"/>
          <p:cNvSpPr/>
          <p:nvPr/>
        </p:nvSpPr>
        <p:spPr>
          <a:xfrm>
            <a:off x="3823176" y="1870266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biology</a:t>
            </a:r>
            <a:endParaRPr lang="en-US" altLang="zh-CN" dirty="0"/>
          </a:p>
        </p:txBody>
      </p:sp>
      <p:sp>
        <p:nvSpPr>
          <p:cNvPr id="9" name="QB_5_AN.55_1#10a5fced0.blank?pid=e58102016&amp;color=0,55,96&amp;vpa=39&amp;vtp=1&amp;bbb=1"/>
          <p:cNvSpPr/>
          <p:nvPr/>
        </p:nvSpPr>
        <p:spPr>
          <a:xfrm>
            <a:off x="737076" y="227666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biological</a:t>
            </a:r>
            <a:endParaRPr lang="en-US" altLang="zh-CN" dirty="0"/>
          </a:p>
        </p:txBody>
      </p:sp>
      <p:sp>
        <p:nvSpPr>
          <p:cNvPr id="12" name="QB_5_AN.57_1#10a5fced0.blank?pid=e58102016&amp;color=0,55,96&amp;vpa=40&amp;vtp=1&amp;bbb=1"/>
          <p:cNvSpPr/>
          <p:nvPr/>
        </p:nvSpPr>
        <p:spPr>
          <a:xfrm>
            <a:off x="756126" y="2695766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</a:t>
            </a:r>
            <a:endParaRPr lang="en-US" altLang="zh-CN" dirty="0"/>
          </a:p>
        </p:txBody>
      </p:sp>
      <p:sp>
        <p:nvSpPr>
          <p:cNvPr id="13" name="QB_5_AN.58_1#10a5fced0.blank?pid=e58102016&amp;color=0,55,96&amp;vpa=41&amp;vtp=1&amp;bbb=1"/>
          <p:cNvSpPr/>
          <p:nvPr/>
        </p:nvSpPr>
        <p:spPr>
          <a:xfrm>
            <a:off x="3416776" y="2683066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accurately</a:t>
            </a:r>
            <a:endParaRPr lang="en-US" altLang="zh-CN" dirty="0"/>
          </a:p>
        </p:txBody>
      </p:sp>
      <p:sp>
        <p:nvSpPr>
          <p:cNvPr id="14" name="QB_5_AN.59_1#10a5fced0.blank?pid=e58102016&amp;color=0,55,96&amp;vpa=42&amp;vtp=1&amp;bbb=1"/>
          <p:cNvSpPr/>
          <p:nvPr/>
        </p:nvSpPr>
        <p:spPr>
          <a:xfrm>
            <a:off x="737076" y="308946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accuracy</a:t>
            </a:r>
            <a:endParaRPr lang="en-US" altLang="zh-CN" dirty="0"/>
          </a:p>
        </p:txBody>
      </p:sp>
      <p:sp>
        <p:nvSpPr>
          <p:cNvPr id="17" name="QB_5_AN.61_1#10a5fced0.blank?pid=e58102016&amp;color=0,55,96&amp;vpa=43&amp;vtp=1&amp;bbb=1"/>
          <p:cNvSpPr/>
          <p:nvPr/>
        </p:nvSpPr>
        <p:spPr>
          <a:xfrm>
            <a:off x="806926" y="3508566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endParaRPr lang="en-US" altLang="zh-CN" dirty="0"/>
          </a:p>
        </p:txBody>
      </p:sp>
      <p:sp>
        <p:nvSpPr>
          <p:cNvPr id="18" name="QB_5_AN.62_1#10a5fced0.blank?pid=e58102016&amp;color=0,55,96&amp;vpa=44&amp;vtp=1&amp;bbb=1"/>
          <p:cNvSpPr/>
          <p:nvPr/>
        </p:nvSpPr>
        <p:spPr>
          <a:xfrm>
            <a:off x="3785076" y="3495866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endParaRPr lang="en-US" altLang="zh-CN" dirty="0"/>
          </a:p>
        </p:txBody>
      </p:sp>
      <p:sp>
        <p:nvSpPr>
          <p:cNvPr id="19" name="QB_5_AN.63_1#10a5fced0.blank?pid=e58102016&amp;color=0,55,96&amp;vpa=45&amp;vtp=1&amp;bbb=1"/>
          <p:cNvSpPr/>
          <p:nvPr/>
        </p:nvSpPr>
        <p:spPr>
          <a:xfrm>
            <a:off x="7677625" y="3508566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endParaRPr lang="en-US" altLang="zh-CN" dirty="0"/>
          </a:p>
        </p:txBody>
      </p:sp>
      <p:sp>
        <p:nvSpPr>
          <p:cNvPr id="20" name="QB_5_AN.64_1#10a5fced0.blank?pid=e58102016&amp;color=0,55,96&amp;vpa=46&amp;vtp=1&amp;bbb=1"/>
          <p:cNvSpPr/>
          <p:nvPr/>
        </p:nvSpPr>
        <p:spPr>
          <a:xfrm>
            <a:off x="749776" y="390226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22" name="QB_5_AN.66_1#10a5fced0.blank?pid=e58102016&amp;color=0,55,96&amp;vpa=47&amp;vtp=1&amp;bbb=1"/>
          <p:cNvSpPr/>
          <p:nvPr/>
        </p:nvSpPr>
        <p:spPr>
          <a:xfrm>
            <a:off x="806926" y="4308666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</a:t>
            </a:r>
            <a:endParaRPr lang="en-US" altLang="zh-CN" dirty="0"/>
          </a:p>
        </p:txBody>
      </p:sp>
      <p:sp>
        <p:nvSpPr>
          <p:cNvPr id="23" name="QB_5_AN.67_1#10a5fced0.blank?pid=e58102016&amp;color=0,55,96&amp;vpa=48&amp;vtp=1&amp;bbb=1"/>
          <p:cNvSpPr/>
          <p:nvPr/>
        </p:nvSpPr>
        <p:spPr>
          <a:xfrm>
            <a:off x="3581876" y="4308666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endParaRPr lang="en-US" altLang="zh-CN" dirty="0"/>
          </a:p>
        </p:txBody>
      </p:sp>
      <p:sp>
        <p:nvSpPr>
          <p:cNvPr id="24" name="QB_5_AN.68_1#10a5fced0.blank?pid=e58102016&amp;color=0,55,96&amp;vpa=49&amp;vtp=1&amp;bbb=1"/>
          <p:cNvSpPr/>
          <p:nvPr/>
        </p:nvSpPr>
        <p:spPr>
          <a:xfrm>
            <a:off x="521176" y="471506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25" name="QB_5_AN.69_1#10a5fced0.blank?pid=e58102016&amp;color=0,55,96&amp;vpa=50&amp;vtp=1&amp;bbb=1"/>
          <p:cNvSpPr/>
          <p:nvPr/>
        </p:nvSpPr>
        <p:spPr>
          <a:xfrm>
            <a:off x="3639026" y="471506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originate</a:t>
            </a:r>
            <a:endParaRPr lang="en-US" altLang="zh-CN" dirty="0"/>
          </a:p>
        </p:txBody>
      </p:sp>
      <p:sp>
        <p:nvSpPr>
          <p:cNvPr id="27" name="QB_5_AN.71_1#10a5fced0.blank?pid=e58102016&amp;color=0,55,96&amp;vpa=51&amp;vtp=1&amp;bbb=1"/>
          <p:cNvSpPr/>
          <p:nvPr/>
        </p:nvSpPr>
        <p:spPr>
          <a:xfrm>
            <a:off x="768826" y="5123117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endParaRPr lang="en-US" altLang="zh-CN" dirty="0"/>
          </a:p>
        </p:txBody>
      </p:sp>
      <p:sp>
        <p:nvSpPr>
          <p:cNvPr id="28" name="QB_5_AN.72_1#10a5fced0.blank?pid=e58102016&amp;color=0,55,96&amp;vpa=52&amp;vtp=1&amp;bbb=1"/>
          <p:cNvSpPr/>
          <p:nvPr/>
        </p:nvSpPr>
        <p:spPr>
          <a:xfrm>
            <a:off x="1708626" y="5123117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</a:t>
            </a:r>
            <a:endParaRPr lang="en-US" altLang="zh-CN" dirty="0"/>
          </a:p>
        </p:txBody>
      </p:sp>
      <p:sp>
        <p:nvSpPr>
          <p:cNvPr id="29" name="QB_5_AN.73_1#10a5fced0.blank?pid=e58102016&amp;color=0,55,96&amp;vpa=53&amp;vtp=1&amp;bbb=1"/>
          <p:cNvSpPr/>
          <p:nvPr/>
        </p:nvSpPr>
        <p:spPr>
          <a:xfrm>
            <a:off x="4540726" y="5123117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</a:t>
            </a:r>
            <a:endParaRPr lang="en-US" altLang="zh-CN" dirty="0"/>
          </a:p>
        </p:txBody>
      </p:sp>
      <p:sp>
        <p:nvSpPr>
          <p:cNvPr id="30" name="QB_5_AN.74_1#10a5fced0.blank?pid=e58102016&amp;color=0,55,96&amp;vpa=54&amp;vtp=1&amp;bbb=1"/>
          <p:cNvSpPr/>
          <p:nvPr/>
        </p:nvSpPr>
        <p:spPr>
          <a:xfrm>
            <a:off x="7010875" y="5123117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selective</a:t>
            </a:r>
            <a:endParaRPr lang="en-US" altLang="zh-CN" dirty="0"/>
          </a:p>
        </p:txBody>
      </p:sp>
      <p:sp>
        <p:nvSpPr>
          <p:cNvPr id="31" name="QB_5_BD.75_1#2eaddee4b?sp=1&amp;pid=e58102016&amp;color=0,55,96&amp;vtp=1&amp;bbb=1"/>
          <p:cNvSpPr/>
          <p:nvPr/>
        </p:nvSpPr>
        <p:spPr>
          <a:xfrm>
            <a:off x="502920" y="5517897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.非凡的，出色的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.普通的，平凡的</a:t>
            </a:r>
            <a:endParaRPr lang="en-US" altLang="zh-CN" sz="1800" dirty="0"/>
          </a:p>
        </p:txBody>
      </p:sp>
      <p:sp>
        <p:nvSpPr>
          <p:cNvPr id="32" name="QB_5_AN.76_1#2eaddee4b.blank?pid=e58102016&amp;color=0,55,96&amp;vpa=55&amp;vtp=1&amp;bbb=1"/>
          <p:cNvSpPr/>
          <p:nvPr/>
        </p:nvSpPr>
        <p:spPr>
          <a:xfrm>
            <a:off x="806926" y="5473002"/>
            <a:ext cx="1398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extraordinary</a:t>
            </a:r>
            <a:endParaRPr lang="en-US" altLang="zh-CN" dirty="0"/>
          </a:p>
        </p:txBody>
      </p:sp>
      <p:sp>
        <p:nvSpPr>
          <p:cNvPr id="33" name="QB_5_AN.77_1#2eaddee4b.blank?pid=e58102016&amp;color=0,55,96&amp;vpa=56&amp;vtp=1&amp;bbb=1"/>
          <p:cNvSpPr/>
          <p:nvPr/>
        </p:nvSpPr>
        <p:spPr>
          <a:xfrm>
            <a:off x="978376" y="5868354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ordinary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7" grpId="0" build="p" animBg="1"/>
      <p:bldP spid="8" grpId="0" build="p" animBg="1"/>
      <p:bldP spid="9" grpId="0" build="p" animBg="1"/>
      <p:bldP spid="12" grpId="0" build="p" animBg="1"/>
      <p:bldP spid="13" grpId="0" build="p" animBg="1"/>
      <p:bldP spid="14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7" grpId="0" build="p" animBg="1"/>
      <p:bldP spid="28" grpId="0" build="p" animBg="1"/>
      <p:bldP spid="29" grpId="0" build="p" animBg="1"/>
      <p:bldP spid="30" grpId="0" build="p" animBg="1"/>
      <p:bldP spid="32" grpId="0" build="p" animBg="1"/>
      <p:bldP spid="3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8_1#4f2b2e032?pid=e58102016&amp;color=0,55,96&amp;mp=1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.学说，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理论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理论上，按理说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.理论上的；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.在理论上；按理说</a:t>
            </a:r>
            <a:endParaRPr lang="en-US" altLang="zh-CN" dirty="0"/>
          </a:p>
        </p:txBody>
      </p:sp>
      <p:sp>
        <p:nvSpPr>
          <p:cNvPr id="3" name="QB_5_AN.79_1#4f2b2e032.blank?pid=e58102016&amp;color=0,55,96&amp;mp=1&amp;vpa=57&amp;vtp=1&amp;bbb=1"/>
          <p:cNvSpPr/>
          <p:nvPr/>
        </p:nvSpPr>
        <p:spPr>
          <a:xfrm>
            <a:off x="794226" y="14655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theory</a:t>
            </a:r>
            <a:endParaRPr lang="en-US" altLang="zh-CN" dirty="0"/>
          </a:p>
        </p:txBody>
      </p:sp>
      <p:sp>
        <p:nvSpPr>
          <p:cNvPr id="4" name="QB_5_AN.80_1#4f2b2e032.blank?pid=e58102016&amp;color=0,55,96&amp;mp=1&amp;vpa=58&amp;vtp=1&amp;bbb=1"/>
          <p:cNvSpPr/>
          <p:nvPr/>
        </p:nvSpPr>
        <p:spPr>
          <a:xfrm>
            <a:off x="3569176" y="14782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N.81_1#4f2b2e032.blank?pid=e58102016&amp;color=0,55,96&amp;mp=1&amp;vpa=59&amp;vtp=1&amp;bbb=1"/>
          <p:cNvSpPr/>
          <p:nvPr/>
        </p:nvSpPr>
        <p:spPr>
          <a:xfrm>
            <a:off x="4051776" y="14655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theory</a:t>
            </a:r>
            <a:endParaRPr lang="en-US" altLang="zh-CN" dirty="0"/>
          </a:p>
        </p:txBody>
      </p:sp>
      <p:sp>
        <p:nvSpPr>
          <p:cNvPr id="6" name="QB_5_AN.82_1#4f2b2e032.blank?pid=e58102016&amp;color=0,55,96&amp;mp=1&amp;vpa=60&amp;vtp=1&amp;bbb=1"/>
          <p:cNvSpPr/>
          <p:nvPr/>
        </p:nvSpPr>
        <p:spPr>
          <a:xfrm>
            <a:off x="7112475" y="1478280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theoretical</a:t>
            </a:r>
            <a:endParaRPr lang="en-US" altLang="zh-CN" dirty="0"/>
          </a:p>
        </p:txBody>
      </p:sp>
      <p:sp>
        <p:nvSpPr>
          <p:cNvPr id="7" name="QB_5_AN.83_1#4f2b2e032.blank?pid=e58102016&amp;color=0,55,96&amp;mp=1&amp;vpa=61&amp;vtp=1&amp;bbb=1"/>
          <p:cNvSpPr/>
          <p:nvPr/>
        </p:nvSpPr>
        <p:spPr>
          <a:xfrm>
            <a:off x="508476" y="1863725"/>
            <a:ext cx="1309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theoretically</a:t>
            </a:r>
            <a:endParaRPr lang="en-US" altLang="zh-CN" dirty="0"/>
          </a:p>
        </p:txBody>
      </p:sp>
      <p:sp>
        <p:nvSpPr>
          <p:cNvPr id="8" name="QB_5_BD.84_1#bab36d03f?sp=1&amp;pid=e58102016&amp;color=0,55,96&amp;vtp=1&amp;bbb=1"/>
          <p:cNvSpPr/>
          <p:nvPr/>
        </p:nvSpPr>
        <p:spPr>
          <a:xfrm>
            <a:off x="502920" y="232727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.精神的；精神健康的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身心健康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.精神上；智力上；思想上</a:t>
            </a:r>
            <a:endParaRPr lang="en-US" altLang="zh-CN" sz="1800" dirty="0"/>
          </a:p>
        </p:txBody>
      </p:sp>
      <p:sp>
        <p:nvSpPr>
          <p:cNvPr id="9" name="QB_5_AN.85_1#bab36d03f.blank?pid=e58102016&amp;color=0,55,96&amp;vpa=62&amp;vtp=1&amp;bbb=1"/>
          <p:cNvSpPr/>
          <p:nvPr/>
        </p:nvSpPr>
        <p:spPr>
          <a:xfrm>
            <a:off x="768826" y="229679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endParaRPr lang="en-US" altLang="zh-CN" dirty="0"/>
          </a:p>
        </p:txBody>
      </p:sp>
      <p:sp>
        <p:nvSpPr>
          <p:cNvPr id="10" name="QB_5_AN.86_1#bab36d03f.blank?pid=e58102016&amp;color=0,55,96&amp;vpa=63&amp;vtp=1&amp;bbb=1"/>
          <p:cNvSpPr/>
          <p:nvPr/>
        </p:nvSpPr>
        <p:spPr>
          <a:xfrm>
            <a:off x="927576" y="270319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endParaRPr lang="en-US" altLang="zh-CN" dirty="0"/>
          </a:p>
        </p:txBody>
      </p:sp>
      <p:sp>
        <p:nvSpPr>
          <p:cNvPr id="11" name="QB_5_AN.87_1#bab36d03f.blank?pid=e58102016&amp;color=0,55,96&amp;vpa=64&amp;vtp=1&amp;bbb=1"/>
          <p:cNvSpPr/>
          <p:nvPr/>
        </p:nvSpPr>
        <p:spPr>
          <a:xfrm>
            <a:off x="2007076" y="271589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2" name="QB_5_AN.88_1#bab36d03f.blank?pid=e58102016&amp;color=0,55,96&amp;vpa=65&amp;vtp=1&amp;bbb=1"/>
          <p:cNvSpPr/>
          <p:nvPr/>
        </p:nvSpPr>
        <p:spPr>
          <a:xfrm>
            <a:off x="2654776" y="271589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endParaRPr lang="en-US" altLang="zh-CN" dirty="0"/>
          </a:p>
        </p:txBody>
      </p:sp>
      <p:sp>
        <p:nvSpPr>
          <p:cNvPr id="13" name="QB_5_AN.89_1#bab36d03f.blank?pid=e58102016&amp;color=0,55,96&amp;vpa=66&amp;vtp=1&amp;bbb=1"/>
          <p:cNvSpPr/>
          <p:nvPr/>
        </p:nvSpPr>
        <p:spPr>
          <a:xfrm>
            <a:off x="3607276" y="27158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endParaRPr lang="en-US" altLang="zh-CN" dirty="0"/>
          </a:p>
        </p:txBody>
      </p:sp>
      <p:sp>
        <p:nvSpPr>
          <p:cNvPr id="14" name="QB_5_AN.90_1#bab36d03f.blank?pid=e58102016&amp;color=0,55,96&amp;vpa=67&amp;vtp=1&amp;bbb=1"/>
          <p:cNvSpPr/>
          <p:nvPr/>
        </p:nvSpPr>
        <p:spPr>
          <a:xfrm>
            <a:off x="737076" y="310134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mentally</a:t>
            </a:r>
            <a:endParaRPr lang="en-US" altLang="zh-CN" dirty="0"/>
          </a:p>
        </p:txBody>
      </p:sp>
      <p:sp>
        <p:nvSpPr>
          <p:cNvPr id="15" name="QB_5_BD.91_1#97694d3af?pid=e58102016&amp;color=0,55,96&amp;vtp=1&amp;bbb=1"/>
          <p:cNvSpPr/>
          <p:nvPr/>
        </p:nvSpPr>
        <p:spPr>
          <a:xfrm>
            <a:off x="502920" y="35718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迄今为止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破门而入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的名字给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命名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以外（还）；与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一起</a:t>
            </a:r>
            <a:endParaRPr lang="en-US" altLang="zh-CN" sz="1800" dirty="0"/>
          </a:p>
        </p:txBody>
      </p:sp>
      <p:sp>
        <p:nvSpPr>
          <p:cNvPr id="16" name="QB_5_AN.92_1#97694d3af.blank?pid=e58102016&amp;color=0,55,96&amp;vpa=68&amp;vtp=1&amp;bbb=1"/>
          <p:cNvSpPr/>
          <p:nvPr/>
        </p:nvSpPr>
        <p:spPr>
          <a:xfrm>
            <a:off x="768826" y="354139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7" name="QB_5_AN.93_1#97694d3af.blank?pid=e58102016&amp;color=0,55,96&amp;vpa=69&amp;vtp=1&amp;bbb=1"/>
          <p:cNvSpPr/>
          <p:nvPr/>
        </p:nvSpPr>
        <p:spPr>
          <a:xfrm>
            <a:off x="1238726" y="3541395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</a:t>
            </a:r>
            <a:endParaRPr lang="en-US" altLang="zh-CN" dirty="0"/>
          </a:p>
        </p:txBody>
      </p:sp>
      <p:sp>
        <p:nvSpPr>
          <p:cNvPr id="19" name="QB_5_AN.95_1#97694d3af.blank?pid=e58102016&amp;color=0,55,96&amp;vpa=70&amp;vtp=1&amp;bbb=1"/>
          <p:cNvSpPr/>
          <p:nvPr/>
        </p:nvSpPr>
        <p:spPr>
          <a:xfrm>
            <a:off x="768826" y="39604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endParaRPr lang="en-US" altLang="zh-CN" dirty="0"/>
          </a:p>
        </p:txBody>
      </p:sp>
      <p:sp>
        <p:nvSpPr>
          <p:cNvPr id="20" name="QB_5_AN.96_1#97694d3af.blank?pid=e58102016&amp;color=0,55,96&amp;vpa=71&amp;vtp=1&amp;bbb=1"/>
          <p:cNvSpPr/>
          <p:nvPr/>
        </p:nvSpPr>
        <p:spPr>
          <a:xfrm>
            <a:off x="1594326" y="396049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endParaRPr lang="en-US" altLang="zh-CN" dirty="0"/>
          </a:p>
        </p:txBody>
      </p:sp>
      <p:sp>
        <p:nvSpPr>
          <p:cNvPr id="22" name="QB_5_AN.98_1#97694d3af.blank?pid=e58102016&amp;color=0,55,96&amp;vpa=72&amp;vtp=1&amp;bbb=1"/>
          <p:cNvSpPr/>
          <p:nvPr/>
        </p:nvSpPr>
        <p:spPr>
          <a:xfrm>
            <a:off x="781526" y="43795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endParaRPr lang="en-US" altLang="zh-CN" dirty="0"/>
          </a:p>
        </p:txBody>
      </p:sp>
      <p:sp>
        <p:nvSpPr>
          <p:cNvPr id="23" name="QB_5_AN.99_1#97694d3af.blank?pid=e58102016&amp;color=0,55,96&amp;vpa=73&amp;vtp=1&amp;bbb=1"/>
          <p:cNvSpPr/>
          <p:nvPr/>
        </p:nvSpPr>
        <p:spPr>
          <a:xfrm>
            <a:off x="1784826" y="437959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endParaRPr lang="en-US" altLang="zh-CN" dirty="0"/>
          </a:p>
        </p:txBody>
      </p:sp>
      <p:sp>
        <p:nvSpPr>
          <p:cNvPr id="25" name="QB_5_AN.101_1#97694d3af.blank?pid=e58102016&amp;color=0,55,96&amp;vpa=74&amp;vtp=1&amp;bbb=1"/>
          <p:cNvSpPr/>
          <p:nvPr/>
        </p:nvSpPr>
        <p:spPr>
          <a:xfrm>
            <a:off x="768826" y="476504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endParaRPr lang="en-US" altLang="zh-CN" dirty="0"/>
          </a:p>
        </p:txBody>
      </p:sp>
      <p:sp>
        <p:nvSpPr>
          <p:cNvPr id="26" name="QB_5_AN.102_1#97694d3af.blank?pid=e58102016&amp;color=0,55,96&amp;vpa=75&amp;vtp=1&amp;bbb=1"/>
          <p:cNvSpPr/>
          <p:nvPr/>
        </p:nvSpPr>
        <p:spPr>
          <a:xfrm>
            <a:off x="1568926" y="477774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5" grpId="0" build="p" animBg="1"/>
      <p:bldP spid="2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1877</Words>
  <Application>Microsoft Office PowerPoint</Application>
  <PresentationFormat>宽屏</PresentationFormat>
  <Paragraphs>302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2024-10-09T09:31:28Z</dcterms:created>
  <dcterms:modified xsi:type="dcterms:W3CDTF">2024-10-09T09:34:35Z</dcterms:modified>
  <cp:category/>
  <cp:contentStatus/>
</cp:coreProperties>
</file>